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3"/>
  </p:notesMasterIdLst>
  <p:sldIdLst>
    <p:sldId id="260" r:id="rId2"/>
  </p:sldIdLst>
  <p:sldSz cx="6858000" cy="9906000" type="A4"/>
  <p:notesSz cx="7104063" cy="102346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80CE"/>
    <a:srgbClr val="062796"/>
    <a:srgbClr val="BBE2F3"/>
    <a:srgbClr val="003FA5"/>
    <a:srgbClr val="B9E5F5"/>
    <a:srgbClr val="EFF5FB"/>
    <a:srgbClr val="D5F5F7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6092" autoAdjust="0"/>
    <p:restoredTop sz="94660"/>
  </p:normalViewPr>
  <p:slideViewPr>
    <p:cSldViewPr snapToGrid="0">
      <p:cViewPr>
        <p:scale>
          <a:sx n="150" d="100"/>
          <a:sy n="150" d="100"/>
        </p:scale>
        <p:origin x="2256" y="-49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E14571B7-2E23-4236-A39F-AC5F96E6290B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57438" y="1279525"/>
            <a:ext cx="238918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D4E9BF2E-6F9E-4812-820E-DC02901164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062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34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857251" y="5202944"/>
            <a:ext cx="5143500" cy="2391657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50"/>
            </a:lvl2pPr>
            <a:lvl3pPr marL="514350" indent="0" algn="ctr">
              <a:buNone/>
              <a:defRPr sz="1000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95D8848-10BB-4A24-B0FD-D0F010B943C7}" type="datetimeFigureOut">
              <a:rPr lang="ru-RU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3302F19-D545-4FF8-9CB1-D9131A0D8ADA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239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95D8848-10BB-4A24-B0FD-D0F010B943C7}" type="datetimeFigureOut">
              <a:rPr lang="ru-RU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3302F19-D545-4FF8-9CB1-D9131A0D8ADA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935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4907758" y="527404"/>
            <a:ext cx="1478756" cy="8394877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471488" y="527404"/>
            <a:ext cx="4350544" cy="8394877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95D8848-10BB-4A24-B0FD-D0F010B943C7}" type="datetimeFigureOut">
              <a:rPr lang="ru-RU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3302F19-D545-4FF8-9CB1-D9131A0D8ADA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601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95D8848-10BB-4A24-B0FD-D0F010B943C7}" type="datetimeFigureOut">
              <a:rPr lang="ru-RU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3302F19-D545-4FF8-9CB1-D9131A0D8ADA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135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67917" y="2469625"/>
            <a:ext cx="5915025" cy="4120620"/>
          </a:xfrm>
        </p:spPr>
        <p:txBody>
          <a:bodyPr anchor="b"/>
          <a:lstStyle>
            <a:lvl1pPr>
              <a:defRPr sz="34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67917" y="6629227"/>
            <a:ext cx="5915025" cy="2166935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/>
                </a:solidFill>
              </a:defRPr>
            </a:lvl1pPr>
            <a:lvl2pPr marL="257175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95D8848-10BB-4A24-B0FD-D0F010B943C7}" type="datetimeFigureOut">
              <a:rPr lang="ru-RU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3302F19-D545-4FF8-9CB1-D9131A0D8ADA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906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471487" y="2637014"/>
            <a:ext cx="2914651" cy="628526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3471863" y="2637014"/>
            <a:ext cx="2914651" cy="628526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95D8848-10BB-4A24-B0FD-D0F010B943C7}" type="datetimeFigureOut">
              <a:rPr lang="ru-RU"/>
              <a:t>08.10.2025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3302F19-D545-4FF8-9CB1-D9131A0D8ADA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80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72381" y="527406"/>
            <a:ext cx="5915025" cy="1914702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72382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50" b="1"/>
            </a:lvl2pPr>
            <a:lvl3pPr marL="514350" indent="0">
              <a:buNone/>
              <a:defRPr sz="1000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72382" y="3618442"/>
            <a:ext cx="2901255" cy="5322183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50" b="1"/>
            </a:lvl2pPr>
            <a:lvl3pPr marL="514350" indent="0">
              <a:buNone/>
              <a:defRPr sz="1000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3471863" y="3618442"/>
            <a:ext cx="2915543" cy="5322183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95D8848-10BB-4A24-B0FD-D0F010B943C7}" type="datetimeFigureOut">
              <a:rPr lang="ru-RU"/>
              <a:t>08.10.2025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3302F19-D545-4FF8-9CB1-D9131A0D8ADA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5431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95D8848-10BB-4A24-B0FD-D0F010B943C7}" type="datetimeFigureOut">
              <a:rPr lang="ru-RU"/>
              <a:t>08.10.2025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3302F19-D545-4FF8-9CB1-D9131A0D8ADA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707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95D8848-10BB-4A24-B0FD-D0F010B943C7}" type="datetimeFigureOut">
              <a:rPr lang="ru-RU"/>
              <a:t>08.10.2025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3302F19-D545-4FF8-9CB1-D9131A0D8ADA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262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72381" y="660400"/>
            <a:ext cx="2211884" cy="2311400"/>
          </a:xfrm>
        </p:spPr>
        <p:txBody>
          <a:bodyPr anchor="b"/>
          <a:lstStyle>
            <a:lvl1pPr>
              <a:defRPr sz="18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2915543" y="1426284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350"/>
            </a:lvl3pPr>
            <a:lvl4pPr>
              <a:defRPr sz="1150"/>
            </a:lvl4pPr>
            <a:lvl5pPr>
              <a:defRPr sz="1150"/>
            </a:lvl5pPr>
            <a:lvl6pPr>
              <a:defRPr sz="1150"/>
            </a:lvl6pPr>
            <a:lvl7pPr>
              <a:defRPr sz="1150"/>
            </a:lvl7pPr>
            <a:lvl8pPr>
              <a:defRPr sz="1150"/>
            </a:lvl8pPr>
            <a:lvl9pPr>
              <a:defRPr sz="115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800"/>
            </a:lvl2pPr>
            <a:lvl3pPr marL="514350" indent="0">
              <a:buNone/>
              <a:defRPr sz="700"/>
            </a:lvl3pPr>
            <a:lvl4pPr marL="771525" indent="0">
              <a:buNone/>
              <a:defRPr sz="550"/>
            </a:lvl4pPr>
            <a:lvl5pPr marL="1028700" indent="0">
              <a:buNone/>
              <a:defRPr sz="550"/>
            </a:lvl5pPr>
            <a:lvl6pPr marL="1285875" indent="0">
              <a:buNone/>
              <a:defRPr sz="550"/>
            </a:lvl6pPr>
            <a:lvl7pPr marL="1543050" indent="0">
              <a:buNone/>
              <a:defRPr sz="550"/>
            </a:lvl7pPr>
            <a:lvl8pPr marL="1800225" indent="0">
              <a:buNone/>
              <a:defRPr sz="550"/>
            </a:lvl8pPr>
            <a:lvl9pPr marL="2057400" indent="0">
              <a:buNone/>
              <a:defRPr sz="55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95D8848-10BB-4A24-B0FD-D0F010B943C7}" type="datetimeFigureOut">
              <a:rPr lang="ru-RU"/>
              <a:t>08.10.2025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3302F19-D545-4FF8-9CB1-D9131A0D8ADA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9500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72381" y="660400"/>
            <a:ext cx="2211884" cy="2311400"/>
          </a:xfrm>
        </p:spPr>
        <p:txBody>
          <a:bodyPr anchor="b"/>
          <a:lstStyle>
            <a:lvl1pPr>
              <a:defRPr sz="18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2915543" y="1426284"/>
            <a:ext cx="3471863" cy="7039681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600"/>
            </a:lvl2pPr>
            <a:lvl3pPr marL="514350" indent="0">
              <a:buNone/>
              <a:defRPr sz="1350"/>
            </a:lvl3pPr>
            <a:lvl4pPr marL="771525" indent="0">
              <a:buNone/>
              <a:defRPr sz="1150"/>
            </a:lvl4pPr>
            <a:lvl5pPr marL="1028700" indent="0">
              <a:buNone/>
              <a:defRPr sz="1150"/>
            </a:lvl5pPr>
            <a:lvl6pPr marL="1285875" indent="0">
              <a:buNone/>
              <a:defRPr sz="1150"/>
            </a:lvl6pPr>
            <a:lvl7pPr marL="1543050" indent="0">
              <a:buNone/>
              <a:defRPr sz="1150"/>
            </a:lvl7pPr>
            <a:lvl8pPr marL="1800225" indent="0">
              <a:buNone/>
              <a:defRPr sz="1150"/>
            </a:lvl8pPr>
            <a:lvl9pPr marL="2057400" indent="0">
              <a:buNone/>
              <a:defRPr sz="115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800"/>
            </a:lvl2pPr>
            <a:lvl3pPr marL="514350" indent="0">
              <a:buNone/>
              <a:defRPr sz="700"/>
            </a:lvl3pPr>
            <a:lvl4pPr marL="771525" indent="0">
              <a:buNone/>
              <a:defRPr sz="550"/>
            </a:lvl4pPr>
            <a:lvl5pPr marL="1028700" indent="0">
              <a:buNone/>
              <a:defRPr sz="550"/>
            </a:lvl5pPr>
            <a:lvl6pPr marL="1285875" indent="0">
              <a:buNone/>
              <a:defRPr sz="550"/>
            </a:lvl6pPr>
            <a:lvl7pPr marL="1543050" indent="0">
              <a:buNone/>
              <a:defRPr sz="550"/>
            </a:lvl7pPr>
            <a:lvl8pPr marL="1800225" indent="0">
              <a:buNone/>
              <a:defRPr sz="550"/>
            </a:lvl8pPr>
            <a:lvl9pPr marL="2057400" indent="0">
              <a:buNone/>
              <a:defRPr sz="55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95D8848-10BB-4A24-B0FD-D0F010B943C7}" type="datetimeFigureOut">
              <a:rPr lang="ru-RU"/>
              <a:t>08.10.2025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3302F19-D545-4FF8-9CB1-D9131A0D8ADA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86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471489" y="527406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71487" y="9181398"/>
            <a:ext cx="1543051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95D8848-10BB-4A24-B0FD-D0F010B943C7}" type="datetimeFigureOut">
              <a:rPr lang="ru-RU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2271714" y="9181398"/>
            <a:ext cx="2314575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4843461" y="9181398"/>
            <a:ext cx="1543051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3302F19-D545-4FF8-9CB1-D9131A0D8ADA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635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defTabSz="514350">
        <a:lnSpc>
          <a:spcPct val="90000"/>
        </a:lnSpc>
        <a:spcBef>
          <a:spcPts val="0"/>
        </a:spcBef>
        <a:buNone/>
        <a:defRPr sz="25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7" indent="-128587" algn="l" defTabSz="514350">
        <a:lnSpc>
          <a:spcPct val="90000"/>
        </a:lnSpc>
        <a:spcBef>
          <a:spcPts val="563"/>
        </a:spcBef>
        <a:buFont typeface="Arial"/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85762" indent="-128587" algn="l" defTabSz="514350">
        <a:lnSpc>
          <a:spcPct val="90000"/>
        </a:lnSpc>
        <a:spcBef>
          <a:spcPts val="281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7" algn="l" defTabSz="514350">
        <a:lnSpc>
          <a:spcPct val="90000"/>
        </a:lnSpc>
        <a:spcBef>
          <a:spcPts val="281"/>
        </a:spcBef>
        <a:buFont typeface="Arial"/>
        <a:buChar char="•"/>
        <a:defRPr sz="115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7" algn="l" defTabSz="514350">
        <a:lnSpc>
          <a:spcPct val="90000"/>
        </a:lnSpc>
        <a:spcBef>
          <a:spcPts val="281"/>
        </a:spcBef>
        <a:buFont typeface="Arial"/>
        <a:buChar char="•"/>
        <a:defRPr sz="10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7" algn="l" defTabSz="514350">
        <a:lnSpc>
          <a:spcPct val="90000"/>
        </a:lnSpc>
        <a:spcBef>
          <a:spcPts val="281"/>
        </a:spcBef>
        <a:buFont typeface="Arial"/>
        <a:buChar char="•"/>
        <a:defRPr sz="1000">
          <a:solidFill>
            <a:schemeClr val="tx1"/>
          </a:solidFill>
          <a:latin typeface="+mn-lt"/>
          <a:ea typeface="+mn-ea"/>
          <a:cs typeface="+mn-cs"/>
        </a:defRPr>
      </a:lvl5pPr>
      <a:lvl6pPr marL="1414462" indent="-128587" algn="l" defTabSz="514350">
        <a:lnSpc>
          <a:spcPct val="90000"/>
        </a:lnSpc>
        <a:spcBef>
          <a:spcPts val="281"/>
        </a:spcBef>
        <a:buFont typeface="Arial"/>
        <a:buChar char="•"/>
        <a:defRPr sz="10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7" algn="l" defTabSz="514350">
        <a:lnSpc>
          <a:spcPct val="90000"/>
        </a:lnSpc>
        <a:spcBef>
          <a:spcPts val="281"/>
        </a:spcBef>
        <a:buFont typeface="Arial"/>
        <a:buChar char="•"/>
        <a:defRPr sz="10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7" algn="l" defTabSz="514350">
        <a:lnSpc>
          <a:spcPct val="90000"/>
        </a:lnSpc>
        <a:spcBef>
          <a:spcPts val="281"/>
        </a:spcBef>
        <a:buFont typeface="Arial"/>
        <a:buChar char="•"/>
        <a:defRPr sz="10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7" algn="l" defTabSz="514350">
        <a:lnSpc>
          <a:spcPct val="90000"/>
        </a:lnSpc>
        <a:spcBef>
          <a:spcPts val="281"/>
        </a:spcBef>
        <a:buFont typeface="Arial"/>
        <a:buChar char="•"/>
        <a:defRPr sz="1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>
        <a:defRPr sz="10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>
        <a:defRPr sz="10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>
        <a:defRPr sz="10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>
        <a:defRPr sz="10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>
        <a:defRPr sz="10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>
        <a:defRPr sz="10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>
        <a:defRPr sz="10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>
        <a:defRPr sz="10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>
        <a:defRPr sz="10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E0EBFD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/>
          <p:nvPr/>
        </p:nvSpPr>
        <p:spPr bwMode="auto">
          <a:xfrm>
            <a:off x="147394" y="142284"/>
            <a:ext cx="6767756" cy="1118047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lnSpc>
                <a:spcPct val="100000"/>
              </a:lnSpc>
              <a:defRPr/>
            </a:pPr>
            <a:endParaRPr lang="ru-RU" sz="1200" b="1" kern="0" dirty="0" smtClean="0">
              <a:solidFill>
                <a:srgbClr val="2A478C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 bwMode="auto">
          <a:xfrm>
            <a:off x="147394" y="995210"/>
            <a:ext cx="6593040" cy="1218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36433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Если </a:t>
            </a:r>
            <a:r>
              <a:rPr kumimoji="0" lang="ru-RU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система ЕСИА заподозрит несанкционированный доступ (например, вход с нового устройства или через VPN), </a:t>
            </a:r>
            <a:r>
              <a:rPr kumimoji="0" lang="ru-RU" sz="9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kumimoji="0" lang="ru-RU" sz="9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kumimoji="0" lang="ru-RU" sz="9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 </a:t>
            </a:r>
            <a:r>
              <a:rPr kumimoji="0" lang="ru-RU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72 часа ограничивается доступ к разделам и функциям: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950" dirty="0">
                <a:solidFill>
                  <a:prstClr val="black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«Доходы/налоги</a:t>
            </a:r>
            <a:r>
              <a:rPr lang="ru-RU" sz="950" dirty="0" smtClean="0">
                <a:solidFill>
                  <a:prstClr val="black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»;</a:t>
            </a:r>
            <a:endParaRPr lang="ru-RU" sz="950" dirty="0">
              <a:solidFill>
                <a:prstClr val="black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950" dirty="0">
                <a:solidFill>
                  <a:prstClr val="black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«Работа/пенсия</a:t>
            </a:r>
            <a:r>
              <a:rPr lang="ru-RU" sz="950" dirty="0" smtClean="0">
                <a:solidFill>
                  <a:prstClr val="black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»;</a:t>
            </a:r>
            <a:endParaRPr lang="ru-RU" sz="950" dirty="0">
              <a:solidFill>
                <a:prstClr val="black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950" dirty="0">
                <a:solidFill>
                  <a:prstClr val="black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«Льготы»;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950" dirty="0">
                <a:solidFill>
                  <a:prstClr val="black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Авторизация через </a:t>
            </a:r>
            <a:r>
              <a:rPr lang="ru-RU" sz="950" dirty="0" smtClean="0">
                <a:solidFill>
                  <a:prstClr val="black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«</a:t>
            </a:r>
            <a:r>
              <a:rPr lang="ru-RU" sz="950" dirty="0" err="1" smtClean="0">
                <a:solidFill>
                  <a:prstClr val="black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Госуслуги</a:t>
            </a:r>
            <a:r>
              <a:rPr lang="ru-RU" sz="950" dirty="0" smtClean="0">
                <a:solidFill>
                  <a:prstClr val="black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» </a:t>
            </a:r>
            <a:r>
              <a:rPr lang="ru-RU" sz="950" dirty="0">
                <a:solidFill>
                  <a:prstClr val="black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МФО</a:t>
            </a:r>
            <a:r>
              <a:rPr lang="en-US" sz="950" dirty="0">
                <a:solidFill>
                  <a:prstClr val="black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;</a:t>
            </a:r>
            <a:endParaRPr lang="ru-RU" sz="950" dirty="0">
              <a:solidFill>
                <a:prstClr val="black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950" dirty="0">
                <a:solidFill>
                  <a:prstClr val="black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Активация «</a:t>
            </a:r>
            <a:r>
              <a:rPr lang="ru-RU" sz="950" dirty="0" err="1">
                <a:solidFill>
                  <a:prstClr val="black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Госключ</a:t>
            </a:r>
            <a:r>
              <a:rPr lang="ru-RU" sz="950" dirty="0" smtClean="0">
                <a:solidFill>
                  <a:prstClr val="black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».</a:t>
            </a:r>
            <a:endParaRPr lang="en-US" sz="950" dirty="0">
              <a:solidFill>
                <a:prstClr val="black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0" marR="0" lvl="0" indent="0" algn="ctr" defTabSz="536433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95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grpSp>
        <p:nvGrpSpPr>
          <p:cNvPr id="33" name="Группа 32"/>
          <p:cNvGrpSpPr/>
          <p:nvPr/>
        </p:nvGrpSpPr>
        <p:grpSpPr bwMode="auto">
          <a:xfrm>
            <a:off x="137884" y="2136944"/>
            <a:ext cx="6786776" cy="718572"/>
            <a:chOff x="251288" y="4067092"/>
            <a:chExt cx="5946891" cy="1350659"/>
          </a:xfrm>
        </p:grpSpPr>
        <p:sp>
          <p:nvSpPr>
            <p:cNvPr id="34" name="Скругленный прямоугольник 33"/>
            <p:cNvSpPr/>
            <p:nvPr/>
          </p:nvSpPr>
          <p:spPr bwMode="auto">
            <a:xfrm>
              <a:off x="259621" y="4067092"/>
              <a:ext cx="5777130" cy="1350659"/>
            </a:xfrm>
            <a:prstGeom prst="roundRect">
              <a:avLst>
                <a:gd name="adj" fmla="val 16667"/>
              </a:avLst>
            </a:prstGeom>
            <a:noFill/>
            <a:ln w="9525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53643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95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251288" y="4252008"/>
              <a:ext cx="5946891" cy="9704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536433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950" b="1" i="1" u="none" strike="noStrike" kern="0" cap="none" spc="0" normalizeH="0" baseline="0" noProof="0" dirty="0" smtClean="0">
                  <a:ln>
                    <a:noFill/>
                  </a:ln>
                  <a:solidFill>
                    <a:srgbClr val="2A478C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ДЕЙСТВИЯ </a:t>
              </a:r>
              <a:r>
                <a:rPr kumimoji="0" lang="ru-RU" sz="950" b="1" i="1" u="none" strike="noStrike" kern="0" cap="none" spc="0" normalizeH="0" baseline="0" noProof="0" dirty="0">
                  <a:ln>
                    <a:noFill/>
                  </a:ln>
                  <a:solidFill>
                    <a:srgbClr val="2A478C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СПЕЦИАЛИСТА:</a:t>
              </a:r>
            </a:p>
            <a:p>
              <a:pPr marL="171450" lvl="0" indent="-171450" defTabSz="536433">
                <a:buFont typeface="Wingdings" panose="05000000000000000000" pitchFamily="2" charset="2"/>
                <a:buChar char="q"/>
                <a:defRPr/>
              </a:pPr>
              <a:r>
                <a:rPr kumimoji="0" lang="ru-RU" sz="9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Предложить</a:t>
              </a:r>
              <a:r>
                <a:rPr kumimoji="0" lang="en-US" sz="9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 </a:t>
              </a:r>
              <a:r>
                <a:rPr kumimoji="0" lang="ru-RU" sz="95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заявителю</a:t>
              </a:r>
              <a:r>
                <a:rPr kumimoji="0" lang="ru-RU" sz="950" b="0" i="0" u="none" strike="noStrike" kern="1200" cap="none" spc="0" normalizeH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 д</a:t>
              </a:r>
              <a:r>
                <a:rPr lang="ru-RU" sz="950" dirty="0" err="1" smtClean="0">
                  <a:solidFill>
                    <a:prstClr val="black"/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ождаться</a:t>
              </a:r>
              <a:r>
                <a:rPr lang="ru-RU" sz="950" dirty="0" smtClean="0">
                  <a:solidFill>
                    <a:prstClr val="black"/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 </a:t>
              </a:r>
              <a:r>
                <a:rPr lang="ru-RU" sz="950" dirty="0">
                  <a:solidFill>
                    <a:prstClr val="black"/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окончания «периода охлаждения</a:t>
              </a:r>
              <a:r>
                <a:rPr lang="ru-RU" sz="950" dirty="0" smtClean="0">
                  <a:solidFill>
                    <a:prstClr val="black"/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» </a:t>
              </a:r>
              <a:r>
                <a:rPr kumimoji="0" lang="ru-RU" sz="95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72 </a:t>
              </a:r>
              <a:r>
                <a:rPr kumimoji="0" lang="ru-RU" sz="9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часа для автоматического снятия блокировки</a:t>
              </a:r>
            </a:p>
            <a:p>
              <a:pPr marL="171450" marR="0" lvl="0" indent="-171450" algn="l" defTabSz="53643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q"/>
                <a:tabLst/>
                <a:defRPr/>
              </a:pPr>
              <a:r>
                <a:rPr kumimoji="0" lang="ru-RU" sz="95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Восстановить </a:t>
              </a:r>
              <a:r>
                <a:rPr kumimoji="0" lang="ru-RU" sz="9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доступ в окне приема в рамках </a:t>
              </a:r>
              <a:r>
                <a:rPr kumimoji="0" lang="ru-RU" sz="95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жизненной ситуации </a:t>
              </a:r>
              <a:r>
                <a:rPr kumimoji="0" lang="ru-RU" sz="9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«Восстановление подтвержденной учетной записи»</a:t>
              </a:r>
            </a:p>
          </p:txBody>
        </p:sp>
      </p:grpSp>
      <p:sp>
        <p:nvSpPr>
          <p:cNvPr id="81" name="Скругленный прямоугольник 80"/>
          <p:cNvSpPr/>
          <p:nvPr/>
        </p:nvSpPr>
        <p:spPr bwMode="auto">
          <a:xfrm>
            <a:off x="147394" y="612246"/>
            <a:ext cx="6593040" cy="282392"/>
          </a:xfrm>
          <a:prstGeom prst="roundRect">
            <a:avLst/>
          </a:prstGeom>
          <a:solidFill>
            <a:srgbClr val="2A478C">
              <a:alpha val="87000"/>
            </a:srgbClr>
          </a:solidFill>
          <a:ln>
            <a:solidFill>
              <a:srgbClr val="C0D8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3643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5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СИТУАЦИЯ 1. БЛОКИРОВКА НА 72 </a:t>
            </a:r>
            <a:r>
              <a:rPr kumimoji="0" lang="ru-RU" sz="9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ЧАСА</a:t>
            </a:r>
            <a:endParaRPr kumimoji="0" lang="ru-RU" sz="95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 bwMode="auto">
          <a:xfrm>
            <a:off x="147394" y="3506739"/>
            <a:ext cx="6593040" cy="823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950" dirty="0">
                <a:solidFill>
                  <a:prstClr val="black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Если в личном кабинете на портале указаны актуальные контактные данные — телефон или электронная почта, заявитель может восстановить доступ самостоятельно</a:t>
            </a:r>
            <a:r>
              <a:rPr lang="ru-RU" sz="950" dirty="0" smtClean="0">
                <a:solidFill>
                  <a:prstClr val="black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.</a:t>
            </a:r>
            <a:endParaRPr lang="ru-RU" sz="950" dirty="0">
              <a:solidFill>
                <a:prstClr val="black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lvl="0">
              <a:defRPr/>
            </a:pPr>
            <a:r>
              <a:rPr lang="ru-RU" sz="950" dirty="0">
                <a:solidFill>
                  <a:prstClr val="black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Если доступа к номеру телефона или электронной почте нет, восстановление возможно</a:t>
            </a:r>
            <a:r>
              <a:rPr lang="ru-RU" sz="950" dirty="0" smtClean="0">
                <a:solidFill>
                  <a:prstClr val="black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:</a:t>
            </a:r>
            <a:endParaRPr lang="ru-RU" sz="950" dirty="0">
              <a:solidFill>
                <a:prstClr val="black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ru-RU" sz="950" dirty="0" smtClean="0">
                <a:solidFill>
                  <a:prstClr val="black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через </a:t>
            </a:r>
            <a:r>
              <a:rPr lang="ru-RU" sz="950" dirty="0">
                <a:solidFill>
                  <a:prstClr val="black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онлайн-банк;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ru-RU" sz="950" dirty="0" smtClean="0">
                <a:solidFill>
                  <a:prstClr val="black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</a:t>
            </a:r>
            <a:r>
              <a:rPr lang="ru-RU" sz="950" dirty="0">
                <a:solidFill>
                  <a:prstClr val="black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центре обслуживания, </a:t>
            </a:r>
            <a:r>
              <a:rPr lang="ru-RU" sz="950" dirty="0" smtClean="0">
                <a:solidFill>
                  <a:prstClr val="black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том числе в </a:t>
            </a:r>
            <a:r>
              <a:rPr lang="ru-RU" sz="950" dirty="0">
                <a:solidFill>
                  <a:prstClr val="black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МФЦ.</a:t>
            </a:r>
            <a:endParaRPr kumimoji="0" sz="95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grpSp>
        <p:nvGrpSpPr>
          <p:cNvPr id="51" name="Группа 50"/>
          <p:cNvGrpSpPr/>
          <p:nvPr/>
        </p:nvGrpSpPr>
        <p:grpSpPr bwMode="auto">
          <a:xfrm>
            <a:off x="147394" y="4328899"/>
            <a:ext cx="6671854" cy="476033"/>
            <a:chOff x="259621" y="4067088"/>
            <a:chExt cx="5846190" cy="4391210"/>
          </a:xfrm>
        </p:grpSpPr>
        <p:sp>
          <p:nvSpPr>
            <p:cNvPr id="52" name="Скругленный прямоугольник 51"/>
            <p:cNvSpPr/>
            <p:nvPr/>
          </p:nvSpPr>
          <p:spPr bwMode="auto">
            <a:xfrm>
              <a:off x="259621" y="4067088"/>
              <a:ext cx="5777130" cy="4391210"/>
            </a:xfrm>
            <a:prstGeom prst="roundRect">
              <a:avLst>
                <a:gd name="adj" fmla="val 16667"/>
              </a:avLst>
            </a:prstGeom>
            <a:noFill/>
            <a:ln w="9525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53643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95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 bwMode="auto">
            <a:xfrm>
              <a:off x="259621" y="4699415"/>
              <a:ext cx="5846190" cy="34140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536433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950" b="1" i="1" u="none" strike="noStrike" kern="0" cap="none" spc="0" normalizeH="0" baseline="0" noProof="0" dirty="0" smtClean="0">
                  <a:ln>
                    <a:noFill/>
                  </a:ln>
                  <a:solidFill>
                    <a:srgbClr val="2A478C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ДЕЙСТВИЯ </a:t>
              </a:r>
              <a:r>
                <a:rPr kumimoji="0" lang="ru-RU" sz="950" b="1" i="1" u="none" strike="noStrike" kern="0" cap="none" spc="0" normalizeH="0" baseline="0" noProof="0" dirty="0">
                  <a:ln>
                    <a:noFill/>
                  </a:ln>
                  <a:solidFill>
                    <a:srgbClr val="2A478C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СПЕЦИАЛИСТА:</a:t>
              </a:r>
            </a:p>
            <a:p>
              <a:pPr marL="171450" lvl="0" indent="-171450" defTabSz="536433">
                <a:buFont typeface="Wingdings" panose="05000000000000000000" pitchFamily="2" charset="2"/>
                <a:buChar char="q"/>
                <a:defRPr/>
              </a:pPr>
              <a:r>
                <a:rPr lang="ru-RU" sz="950" dirty="0">
                  <a:solidFill>
                    <a:prstClr val="black"/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Восстановить доступ в окне приема в рамках жизненной ситуации </a:t>
              </a:r>
              <a:r>
                <a:rPr lang="ru-RU" sz="950" b="1" dirty="0">
                  <a:solidFill>
                    <a:prstClr val="black"/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«Восстановление подтвержденной учетной записи»</a:t>
              </a:r>
            </a:p>
          </p:txBody>
        </p:sp>
      </p:grpSp>
      <p:pic>
        <p:nvPicPr>
          <p:cNvPr id="17" name="Рисунок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8973" y="1231947"/>
            <a:ext cx="1106401" cy="1106401"/>
          </a:xfrm>
          <a:prstGeom prst="rect">
            <a:avLst/>
          </a:prstGeom>
        </p:spPr>
      </p:pic>
      <p:sp>
        <p:nvSpPr>
          <p:cNvPr id="70" name="Скругленный прямоугольник 69"/>
          <p:cNvSpPr/>
          <p:nvPr/>
        </p:nvSpPr>
        <p:spPr bwMode="auto">
          <a:xfrm>
            <a:off x="147394" y="3013316"/>
            <a:ext cx="6593040" cy="486018"/>
          </a:xfrm>
          <a:prstGeom prst="roundRect">
            <a:avLst/>
          </a:prstGeom>
          <a:solidFill>
            <a:srgbClr val="2A478C">
              <a:alpha val="87000"/>
            </a:srgbClr>
          </a:solidFill>
          <a:ln>
            <a:solidFill>
              <a:srgbClr val="C0D8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3643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5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СИТУАЦИЯ 2. НЕВОЗМОЖНОСТЬ ВОЙТИ В СИСТЕМУ </a:t>
            </a:r>
            <a:r>
              <a:rPr kumimoji="0" lang="ru-RU" sz="9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kumimoji="0" lang="ru-RU" sz="9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kumimoji="0" lang="ru-RU" sz="9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(ЗАБЫЛ ИЛИ ПОТЕРЯЛ </a:t>
            </a:r>
            <a:r>
              <a:rPr kumimoji="0" lang="ru-RU" sz="95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ЛОГИН </a:t>
            </a:r>
            <a:r>
              <a:rPr kumimoji="0" lang="ru-RU" sz="9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/ </a:t>
            </a:r>
            <a:r>
              <a:rPr kumimoji="0" lang="ru-RU" sz="95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ПАРОЛЬ</a:t>
            </a:r>
            <a:r>
              <a:rPr kumimoji="0" lang="ru-RU" sz="9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)</a:t>
            </a:r>
            <a:endParaRPr kumimoji="0" lang="ru-RU" sz="95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grpSp>
        <p:nvGrpSpPr>
          <p:cNvPr id="80" name="Группа 79"/>
          <p:cNvGrpSpPr/>
          <p:nvPr/>
        </p:nvGrpSpPr>
        <p:grpSpPr bwMode="auto">
          <a:xfrm>
            <a:off x="137884" y="5391926"/>
            <a:ext cx="6648307" cy="4708490"/>
            <a:chOff x="251288" y="4067092"/>
            <a:chExt cx="5825558" cy="1801750"/>
          </a:xfrm>
        </p:grpSpPr>
        <p:sp>
          <p:nvSpPr>
            <p:cNvPr id="82" name="Скругленный прямоугольник 81"/>
            <p:cNvSpPr/>
            <p:nvPr/>
          </p:nvSpPr>
          <p:spPr bwMode="auto">
            <a:xfrm>
              <a:off x="259621" y="4067092"/>
              <a:ext cx="5777130" cy="1635596"/>
            </a:xfrm>
            <a:prstGeom prst="roundRect">
              <a:avLst>
                <a:gd name="adj" fmla="val 16667"/>
              </a:avLst>
            </a:prstGeom>
            <a:noFill/>
            <a:ln w="9525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53643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95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endParaRPr>
            </a:p>
          </p:txBody>
        </p:sp>
        <p:sp>
          <p:nvSpPr>
            <p:cNvPr id="88" name="TextBox 87"/>
            <p:cNvSpPr txBox="1"/>
            <p:nvPr/>
          </p:nvSpPr>
          <p:spPr bwMode="auto">
            <a:xfrm>
              <a:off x="251288" y="4110480"/>
              <a:ext cx="5825558" cy="17583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536433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950" b="1" i="1" u="none" strike="noStrike" kern="0" cap="none" spc="0" normalizeH="0" baseline="0" noProof="0" dirty="0" smtClean="0">
                  <a:ln>
                    <a:noFill/>
                  </a:ln>
                  <a:solidFill>
                    <a:srgbClr val="2A478C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ДЕЙСТВИЯ </a:t>
              </a:r>
              <a:r>
                <a:rPr kumimoji="0" lang="ru-RU" sz="950" b="1" i="1" u="none" strike="noStrike" kern="0" cap="none" spc="0" normalizeH="0" baseline="0" noProof="0" dirty="0">
                  <a:ln>
                    <a:noFill/>
                  </a:ln>
                  <a:solidFill>
                    <a:srgbClr val="2A478C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СПЕЦИАЛИСТА</a:t>
              </a:r>
              <a:r>
                <a:rPr kumimoji="0" lang="ru-RU" sz="950" b="1" i="1" u="none" strike="noStrike" kern="0" cap="none" spc="0" normalizeH="0" baseline="0" noProof="0" dirty="0" smtClean="0">
                  <a:ln>
                    <a:noFill/>
                  </a:ln>
                  <a:solidFill>
                    <a:srgbClr val="2A478C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:</a:t>
              </a:r>
            </a:p>
            <a:p>
              <a:pPr marL="0" marR="0" lvl="0" indent="0" algn="l" defTabSz="536433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950" b="1" i="1" u="none" strike="noStrike" kern="0" cap="none" spc="0" normalizeH="0" baseline="0" noProof="0" dirty="0" smtClean="0">
                <a:ln>
                  <a:noFill/>
                </a:ln>
                <a:solidFill>
                  <a:srgbClr val="2A478C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endParaRPr>
            </a:p>
            <a:p>
              <a:pPr marL="171450" indent="-171450" defTabSz="536433">
                <a:buFont typeface="Wingdings" panose="05000000000000000000" pitchFamily="2" charset="2"/>
                <a:buChar char="q"/>
                <a:defRPr/>
              </a:pPr>
              <a:r>
                <a:rPr lang="ru-RU" sz="950" dirty="0">
                  <a:solidFill>
                    <a:prstClr val="black"/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Восстановить доступ в окне приема в рамках жизненной ситуации </a:t>
              </a:r>
              <a:r>
                <a:rPr lang="ru-RU" sz="950" b="1" dirty="0">
                  <a:solidFill>
                    <a:prstClr val="black"/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«Восстановление подтвержденной учетной записи</a:t>
              </a:r>
              <a:r>
                <a:rPr lang="ru-RU" sz="950" b="1" dirty="0" smtClean="0">
                  <a:solidFill>
                    <a:prstClr val="black"/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»</a:t>
              </a:r>
              <a:endParaRPr kumimoji="0" lang="ru-RU" sz="95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endParaRPr>
            </a:p>
            <a:p>
              <a:pPr marL="0" marR="0" lvl="0" indent="0" algn="l" defTabSz="53643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950" b="1" i="1" u="none" strike="noStrike" kern="0" cap="none" spc="0" normalizeH="0" baseline="0" noProof="0" dirty="0" smtClean="0">
                  <a:ln>
                    <a:noFill/>
                  </a:ln>
                  <a:solidFill>
                    <a:srgbClr val="EA3F57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ВАЖНО: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95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После восстановления необходимо предоставить заявителю информацию о его дальнейших действиях.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950" b="1" i="0" u="none" strike="noStrike" kern="0" cap="none" spc="0" normalizeH="0" baseline="0" noProof="0" dirty="0" smtClean="0">
                <a:ln>
                  <a:noFill/>
                </a:ln>
                <a:solidFill>
                  <a:srgbClr val="2A478C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95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2A478C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ПОШАГОВАЯ ИСТРУКЦИЯ ПОСЛЕ ВОССТАНОВЛЕНИЯ ДОСТУПА К ПОРТАЛУ ПРИ ВЗЛОМЕ ЛИЧНОГО КАБИНЕТА ГОСУСЛУГ: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95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Необходимо выйти из аккаунта с других устройств и проверить действия в системе</a:t>
              </a:r>
              <a:br>
                <a:rPr kumimoji="0" lang="ru-RU" sz="95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</a:br>
              <a:r>
                <a:rPr kumimoji="0" lang="ru-RU" sz="95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(Профиль – Безопасность – Действия в системе)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95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Проверить все разделы профиля, подозрительную информацию и данные зафиксировать для дальнейшей передачи в полицию, после удалить / отозвать / отвязать (если отозвать заявления или иные согласия невозможно – необходимо связаться с соответствующим ведомством)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  <a:defRPr/>
              </a:pPr>
              <a:r>
                <a:rPr lang="ru-RU" sz="950" dirty="0">
                  <a:solidFill>
                    <a:prstClr val="black"/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В случае подозрения на оформление кредитов / займов необходимо проверить кредитную историю в бюро кредитных историй (БКИ). Список БКИ, в которых хранится история, можно запросить на портале </a:t>
              </a:r>
              <a:r>
                <a:rPr lang="ru-RU" sz="950" dirty="0" err="1">
                  <a:solidFill>
                    <a:prstClr val="black"/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Госуслуг</a:t>
              </a:r>
              <a:r>
                <a:rPr lang="ru-RU" sz="950" dirty="0" smtClean="0">
                  <a:solidFill>
                    <a:prstClr val="black"/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.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  <a:defRPr/>
              </a:pPr>
              <a:endParaRPr lang="ru-RU" sz="950" dirty="0">
                <a:solidFill>
                  <a:prstClr val="black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endParaRP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q"/>
                <a:tabLst/>
                <a:defRPr/>
              </a:pPr>
              <a:r>
                <a:rPr kumimoji="0" lang="ru-RU" sz="95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Проинформировать </a:t>
              </a:r>
              <a:r>
                <a:rPr kumimoji="0" lang="ru-RU" sz="95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о способах защиты и дальнейших действиях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95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Самостоятельно онлайн или в офисе МФЦ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95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Установление запрета на сделки с недвижимостью без личного участия 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95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Установление запрета на выдачу кредитов 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95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Установление запрета на оформления договоров на выдачу сим-карт 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95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Подача заявки на бесплатную</a:t>
              </a:r>
              <a:r>
                <a:rPr kumimoji="0" lang="ru-RU" sz="950" b="0" i="0" u="none" strike="noStrike" kern="1200" cap="none" spc="0" normalizeH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 </a:t>
              </a:r>
              <a:r>
                <a:rPr lang="ru-RU" sz="950" dirty="0" smtClean="0">
                  <a:solidFill>
                    <a:prstClr val="black"/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онлайн-консультацию с </a:t>
              </a:r>
              <a:r>
                <a:rPr kumimoji="0" lang="ru-RU" sz="95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Центром правовой помощи гражданам в цифровой среде </a:t>
              </a:r>
              <a:r>
                <a:rPr lang="en-US" sz="950" b="1" kern="0" dirty="0" smtClean="0">
                  <a:solidFill>
                    <a:srgbClr val="2A478C"/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https</a:t>
              </a:r>
              <a:r>
                <a:rPr lang="en-US" sz="950" b="1" kern="0" dirty="0">
                  <a:solidFill>
                    <a:srgbClr val="2A478C"/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://4people.grfc.ru/</a:t>
              </a:r>
              <a:endParaRPr lang="ru-RU" sz="950" b="1" kern="0" dirty="0">
                <a:solidFill>
                  <a:srgbClr val="2A478C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95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Самостоятельно онлайн или при личном посещении ведомства / организации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95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Подача заявления в МВД 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95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Обращение в банк или </a:t>
              </a:r>
              <a:r>
                <a:rPr kumimoji="0" lang="ru-RU" sz="95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микрофинансовую</a:t>
              </a:r>
              <a:r>
                <a:rPr kumimoji="0" lang="ru-RU" sz="95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 организацию в случае, если со счета заявителя незаконно списали деньги или на него оформили кредит без его ведома. Необходимо сообщить, что заявку на кредит подали мошенники. </a:t>
              </a:r>
            </a:p>
            <a:p>
              <a:pPr marL="0" marR="0" lvl="0" indent="0" algn="l" defTabSz="53643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950" b="1" i="1" u="none" strike="noStrike" kern="0" cap="none" spc="0" normalizeH="0" baseline="0" noProof="0" dirty="0" smtClean="0">
                <a:ln>
                  <a:noFill/>
                </a:ln>
                <a:solidFill>
                  <a:srgbClr val="EA3F57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endParaRPr>
            </a:p>
            <a:p>
              <a:pPr marL="92075" marR="0" lvl="0" indent="-92075" algn="l" defTabSz="53643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Char char="-"/>
                <a:tabLst/>
                <a:defRPr/>
              </a:pPr>
              <a:endParaRPr kumimoji="0" lang="ru-RU" sz="95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endParaRPr>
            </a:p>
            <a:p>
              <a:pPr marL="92075" marR="0" lvl="0" indent="-92075" algn="l" defTabSz="53643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Char char="-"/>
                <a:tabLst/>
                <a:defRPr/>
              </a:pPr>
              <a:endParaRPr kumimoji="0" lang="ru-RU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endParaRPr>
            </a:p>
            <a:p>
              <a:pPr marL="92075" marR="0" lvl="0" indent="-92075" algn="l" defTabSz="53643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Char char="-"/>
                <a:tabLst/>
                <a:defRPr/>
              </a:pPr>
              <a:endParaRPr kumimoji="0" lang="ru-RU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endParaRPr>
            </a:p>
          </p:txBody>
        </p:sp>
      </p:grpSp>
      <p:sp>
        <p:nvSpPr>
          <p:cNvPr id="89" name="Скругленный прямоугольник 88"/>
          <p:cNvSpPr/>
          <p:nvPr/>
        </p:nvSpPr>
        <p:spPr bwMode="auto">
          <a:xfrm>
            <a:off x="147394" y="4931460"/>
            <a:ext cx="6593040" cy="333942"/>
          </a:xfrm>
          <a:prstGeom prst="roundRect">
            <a:avLst/>
          </a:prstGeom>
          <a:solidFill>
            <a:srgbClr val="2A478C">
              <a:alpha val="87000"/>
            </a:srgbClr>
          </a:solidFill>
          <a:ln>
            <a:solidFill>
              <a:srgbClr val="C0D8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3643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5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СИТУАЦИЯ </a:t>
            </a:r>
            <a:r>
              <a:rPr kumimoji="0" lang="ru-RU" sz="9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3. ВЗЛОМ </a:t>
            </a:r>
            <a:r>
              <a:rPr kumimoji="0" lang="ru-RU" sz="95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ЛИЧНОГО КАБИНЕТА </a:t>
            </a:r>
            <a:r>
              <a:rPr kumimoji="0" lang="ru-RU" sz="9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 ПОРТАЛЕ ГОСУСЛУГИ</a:t>
            </a:r>
            <a:endParaRPr kumimoji="0" lang="ru-RU" sz="95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271034" y="7454727"/>
            <a:ext cx="1345979" cy="1154728"/>
          </a:xfrm>
          <a:prstGeom prst="rect">
            <a:avLst/>
          </a:prstGeom>
        </p:spPr>
      </p:pic>
      <p:sp>
        <p:nvSpPr>
          <p:cNvPr id="19" name="Заголовок 1"/>
          <p:cNvSpPr txBox="1"/>
          <p:nvPr/>
        </p:nvSpPr>
        <p:spPr bwMode="auto">
          <a:xfrm>
            <a:off x="247650" y="142285"/>
            <a:ext cx="6767756" cy="68931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2A478C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ДЕЙСТВИЯ СПЕЦИАЛИСТА ПРИ ПОТЕРЕ ЗАЯВИТЕЛЕМ ДОСТУПА </a:t>
            </a:r>
            <a:b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2A478C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2A478C"/>
                </a:solidFill>
                <a:effectLst/>
                <a:uLnTx/>
                <a:uFillTx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 ЛИЧНОМУ КАБИНЕТУ НА ПОРТАЛЕ ГОСУСЛУГ</a:t>
            </a:r>
            <a:endParaRPr kumimoji="0" lang="ru-RU" sz="1200" b="1" i="0" u="none" strike="noStrike" kern="0" cap="none" spc="0" normalizeH="0" baseline="0" noProof="0" dirty="0">
              <a:ln>
                <a:noFill/>
              </a:ln>
              <a:solidFill>
                <a:srgbClr val="2A478C"/>
              </a:solidFill>
              <a:effectLst/>
              <a:uLnTx/>
              <a:uFillTx/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338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Тема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2725</TotalTime>
  <Words>428</Words>
  <Application>Microsoft Office PowerPoint</Application>
  <PresentationFormat>Лист A4 (210x297 мм)</PresentationFormat>
  <Paragraphs>41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Liberation Serif</vt:lpstr>
      <vt:lpstr>Wingdings</vt:lpstr>
      <vt:lpstr>1_Тема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Ямщикова Екатерина Владимировна</dc:creator>
  <cp:lastModifiedBy>Подъячева Надежда Юрьевна</cp:lastModifiedBy>
  <cp:revision>51</cp:revision>
  <cp:lastPrinted>2025-09-09T08:14:05Z</cp:lastPrinted>
  <dcterms:created xsi:type="dcterms:W3CDTF">2025-09-09T03:44:51Z</dcterms:created>
  <dcterms:modified xsi:type="dcterms:W3CDTF">2025-10-08T07:53:46Z</dcterms:modified>
</cp:coreProperties>
</file>